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83" autoAdjust="0"/>
  </p:normalViewPr>
  <p:slideViewPr>
    <p:cSldViewPr>
      <p:cViewPr>
        <p:scale>
          <a:sx n="60" d="100"/>
          <a:sy n="60" d="100"/>
        </p:scale>
        <p:origin x="-161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4A243-A337-4FB0-A998-345BE2F41CC6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B347D-1D03-4913-B3E5-A21BF84AB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4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1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3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22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5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9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B347D-1D03-4913-B3E5-A21BF84AB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DAB153-A9EA-4544-9BDF-D6092A96B42B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6EDC12-CBB6-49A6-845D-867039F08E1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tube.com/viewVideo.php?video_id=27212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bread%20mold&amp;source=images&amp;cd=&amp;cad=rja&amp;docid=rJ4kUP5vl33g3M&amp;tbnid=h9rKMR2lIF1xEM:&amp;ved=0CAUQjRw&amp;url=http://www.education.com/science-fair/article/which-food-will-mold-fastest/&amp;ei=2GQHU-2xEKrFsASIqoDoBw&amp;bvm=bv.61725948,d.dmQ&amp;psig=AFQjCNHCyLHwy7T9n_eiaONSv3MOGE8Wyw&amp;ust=13930798770203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-portal.com/academy/lesson/what-is-a-foodborne-illness-definition-and-common-types.html#less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Keeping Food Safe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Green Family</a:t>
            </a:r>
          </a:p>
          <a:p>
            <a:r>
              <a:rPr lang="en-US" dirty="0" smtClean="0"/>
              <a:t>Sonia H, Nicole S, Karly B, Josh C</a:t>
            </a:r>
          </a:p>
          <a:p>
            <a:r>
              <a:rPr lang="en-US" dirty="0" smtClean="0"/>
              <a:t>Block 2</a:t>
            </a:r>
          </a:p>
        </p:txBody>
      </p:sp>
    </p:spTree>
    <p:extLst>
      <p:ext uri="{BB962C8B-B14F-4D97-AF65-F5344CB8AC3E}">
        <p14:creationId xmlns:p14="http://schemas.microsoft.com/office/powerpoint/2010/main" val="21581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and Food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r>
              <a:rPr lang="en-US" dirty="0" smtClean="0"/>
              <a:t>Few Laws that check for Adulterated foods</a:t>
            </a:r>
          </a:p>
          <a:p>
            <a:pPr lvl="1"/>
            <a:r>
              <a:rPr lang="en-US" dirty="0" smtClean="0"/>
              <a:t>Adulterated: Made impure by the addition of improper ingredients</a:t>
            </a:r>
          </a:p>
          <a:p>
            <a:r>
              <a:rPr lang="en-US" dirty="0" smtClean="0"/>
              <a:t>Agencies check for residues</a:t>
            </a:r>
          </a:p>
          <a:p>
            <a:pPr lvl="1"/>
            <a:r>
              <a:rPr lang="en-US" dirty="0" smtClean="0"/>
              <a:t>Residues: The matter remaining after a chemical or physical process</a:t>
            </a:r>
          </a:p>
          <a:p>
            <a:r>
              <a:rPr lang="en-US" dirty="0" smtClean="0"/>
              <a:t>4 Major Agencies</a:t>
            </a:r>
          </a:p>
          <a:p>
            <a:pPr lvl="1"/>
            <a:r>
              <a:rPr lang="en-US" dirty="0" smtClean="0"/>
              <a:t>FDA: Food and Drug Administration</a:t>
            </a:r>
          </a:p>
          <a:p>
            <a:pPr lvl="1"/>
            <a:r>
              <a:rPr lang="en-US" dirty="0" smtClean="0"/>
              <a:t>United States Department of Agriculture</a:t>
            </a:r>
          </a:p>
          <a:p>
            <a:pPr lvl="1"/>
            <a:r>
              <a:rPr lang="en-US" dirty="0" smtClean="0"/>
              <a:t>President’s Council on Food Safety</a:t>
            </a:r>
          </a:p>
          <a:p>
            <a:pPr lvl="1"/>
            <a:r>
              <a:rPr lang="en-US" dirty="0" smtClean="0"/>
              <a:t>International Agencies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84" y="1295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84" y="3640192"/>
            <a:ext cx="246697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6671" y="5638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United States Department of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 to prevent!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Cleanliness</a:t>
            </a:r>
          </a:p>
          <a:p>
            <a:pPr lvl="1"/>
            <a:r>
              <a:rPr lang="en-US" dirty="0" smtClean="0"/>
              <a:t>Wash your hands</a:t>
            </a:r>
          </a:p>
          <a:p>
            <a:r>
              <a:rPr lang="en-US" dirty="0" smtClean="0"/>
              <a:t>Store Food Safely</a:t>
            </a:r>
          </a:p>
          <a:p>
            <a:pPr lvl="1"/>
            <a:r>
              <a:rPr lang="en-US" dirty="0" smtClean="0"/>
              <a:t>If it needs to be frozen freeze it</a:t>
            </a:r>
          </a:p>
          <a:p>
            <a:r>
              <a:rPr lang="en-US" dirty="0" smtClean="0"/>
              <a:t>Handling Food with Care</a:t>
            </a:r>
          </a:p>
          <a:p>
            <a:pPr lvl="1"/>
            <a:r>
              <a:rPr lang="en-US" dirty="0" smtClean="0"/>
              <a:t>Do not cross-contaminate foods</a:t>
            </a:r>
          </a:p>
          <a:p>
            <a:pPr lvl="1"/>
            <a:r>
              <a:rPr lang="en-US" dirty="0" smtClean="0"/>
              <a:t>Use expert advice</a:t>
            </a:r>
          </a:p>
          <a:p>
            <a:r>
              <a:rPr lang="en-US" dirty="0" smtClean="0"/>
              <a:t>Prepare Foods Properly</a:t>
            </a:r>
          </a:p>
          <a:p>
            <a:pPr lvl="1"/>
            <a:r>
              <a:rPr lang="en-US" dirty="0" smtClean="0"/>
              <a:t>Wash fruits and veggies</a:t>
            </a:r>
          </a:p>
          <a:p>
            <a:pPr lvl="1"/>
            <a:r>
              <a:rPr lang="en-US" dirty="0" smtClean="0"/>
              <a:t>Cook meat thoroughly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429000" cy="20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429000" cy="215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Preventing Foodborne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00401"/>
            <a:ext cx="6934200" cy="121920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www.teachertube.com/viewVideo.php?video_id=272127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25: Keeping Food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4040188" cy="639762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Name and describe the microorganisms that cause food to spoil </a:t>
            </a:r>
          </a:p>
          <a:p>
            <a:r>
              <a:rPr lang="en-US" dirty="0" smtClean="0"/>
              <a:t>Differentiate between food intoxication and food infection </a:t>
            </a:r>
          </a:p>
          <a:p>
            <a:r>
              <a:rPr lang="en-US" dirty="0" smtClean="0"/>
              <a:t>Identify sources and symptoms of foodborne illnesses</a:t>
            </a:r>
          </a:p>
          <a:p>
            <a:r>
              <a:rPr lang="en-US" dirty="0" smtClean="0"/>
              <a:t>Explain the role of various government agencies that keep the food supply safe</a:t>
            </a:r>
          </a:p>
          <a:p>
            <a:r>
              <a:rPr lang="en-US" dirty="0" smtClean="0"/>
              <a:t>Demonstrate steps to prevent the spread of foodborne illnesses</a:t>
            </a:r>
          </a:p>
          <a:p>
            <a:r>
              <a:rPr lang="en-US" dirty="0" smtClean="0"/>
              <a:t>Assess the safety of food preparation methods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274638"/>
            <a:ext cx="4041775" cy="639762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990600"/>
            <a:ext cx="4041775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Adulterated</a:t>
            </a:r>
          </a:p>
          <a:p>
            <a:r>
              <a:rPr lang="en-US" dirty="0" smtClean="0"/>
              <a:t>Botulism</a:t>
            </a:r>
          </a:p>
          <a:p>
            <a:r>
              <a:rPr lang="en-US" dirty="0" smtClean="0"/>
              <a:t>Cross-contamination</a:t>
            </a:r>
          </a:p>
          <a:p>
            <a:r>
              <a:rPr lang="en-US" dirty="0" smtClean="0"/>
              <a:t>Food Infection</a:t>
            </a:r>
          </a:p>
          <a:p>
            <a:r>
              <a:rPr lang="en-US" dirty="0" smtClean="0"/>
              <a:t>Food Intoxication</a:t>
            </a:r>
          </a:p>
          <a:p>
            <a:r>
              <a:rPr lang="en-US" dirty="0" smtClean="0"/>
              <a:t>Foodborne Illness</a:t>
            </a:r>
          </a:p>
          <a:p>
            <a:r>
              <a:rPr lang="en-US" dirty="0" smtClean="0"/>
              <a:t>Parasites</a:t>
            </a:r>
          </a:p>
          <a:p>
            <a:r>
              <a:rPr lang="en-US" dirty="0" smtClean="0"/>
              <a:t>Pathogenic</a:t>
            </a:r>
          </a:p>
          <a:p>
            <a:r>
              <a:rPr lang="en-US" dirty="0" smtClean="0"/>
              <a:t>Pesticides</a:t>
            </a:r>
          </a:p>
          <a:p>
            <a:r>
              <a:rPr lang="en-US" dirty="0" smtClean="0"/>
              <a:t>Residue</a:t>
            </a:r>
          </a:p>
          <a:p>
            <a:r>
              <a:rPr lang="en-US" dirty="0" smtClean="0"/>
              <a:t>Spores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Foodborne Illness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824912" cy="914400"/>
          </a:xfrm>
        </p:spPr>
        <p:txBody>
          <a:bodyPr/>
          <a:lstStyle/>
          <a:p>
            <a:r>
              <a:rPr lang="en-US" b="1" u="sng" dirty="0" smtClean="0"/>
              <a:t>Food Borne Illness:</a:t>
            </a:r>
            <a:r>
              <a:rPr lang="en-US" dirty="0" smtClean="0"/>
              <a:t> An illness caused by eating food that has been contaminated in some way</a:t>
            </a:r>
            <a:endParaRPr lang="en-US" b="1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There are 3 Microorganisms of Food Illness</a:t>
            </a:r>
          </a:p>
          <a:p>
            <a:pPr lvl="1"/>
            <a:r>
              <a:rPr lang="en-US" u="sng" dirty="0" smtClean="0"/>
              <a:t>Molds:</a:t>
            </a:r>
            <a:r>
              <a:rPr lang="en-US" dirty="0" smtClean="0"/>
              <a:t> aerobic organisms that tell you food is going bad, but are usually more wasteful than harmful</a:t>
            </a:r>
            <a:endParaRPr lang="en-US" u="sng" dirty="0" smtClean="0"/>
          </a:p>
          <a:p>
            <a:pPr lvl="1"/>
            <a:r>
              <a:rPr lang="en-US" u="sng" dirty="0" smtClean="0"/>
              <a:t>Yeast:</a:t>
            </a:r>
            <a:r>
              <a:rPr lang="en-US" dirty="0" smtClean="0"/>
              <a:t> One-celled plant, and use spores to survive harsh conditions</a:t>
            </a:r>
          </a:p>
          <a:p>
            <a:pPr lvl="2"/>
            <a:r>
              <a:rPr lang="en-US" u="sng" dirty="0" smtClean="0"/>
              <a:t>Spores: </a:t>
            </a:r>
            <a:r>
              <a:rPr lang="en-US" dirty="0" smtClean="0"/>
              <a:t>Microorganisms in a dormant, inactive, or resting state</a:t>
            </a:r>
            <a:endParaRPr lang="en-US" u="sng" dirty="0" smtClean="0"/>
          </a:p>
          <a:p>
            <a:pPr lvl="1"/>
            <a:r>
              <a:rPr lang="en-US" u="sng" dirty="0" smtClean="0"/>
              <a:t>Bacteria:</a:t>
            </a:r>
            <a:r>
              <a:rPr lang="en-US" dirty="0" smtClean="0"/>
              <a:t> Most threatening, even though only 20 bacteria cause foodborne illness, can grow aerobically or anaerobically.</a:t>
            </a:r>
          </a:p>
          <a:p>
            <a:pPr lvl="2"/>
            <a:r>
              <a:rPr lang="en-US" dirty="0" smtClean="0"/>
              <a:t>Only die at certain temperatures</a:t>
            </a:r>
          </a:p>
          <a:p>
            <a:endParaRPr lang="en-US" dirty="0"/>
          </a:p>
        </p:txBody>
      </p:sp>
      <p:sp>
        <p:nvSpPr>
          <p:cNvPr id="7" name="AutoShape 2" descr="data:image/jpeg;base64,/9j/4AAQSkZJRgABAQAAAQABAAD/2wCEAAkGBxITEhUUExQWFhUXFxcYGBgYGBkYFxwXGBgcGBoYGRgbHCggGholGxgXITEhJSkrLi4uGh8zODMsNygtLisBCgoKDg0OGhAQGywkHyQsLCwsLCwsLCwsLCwsLCwsLCwsLCwsLCwsLCwsLCwsLCwsLCwsLCwsLCwsLCwsLCwsLP/AABEIAMIBAwMBIgACEQEDEQH/xAAcAAACAwEBAQEAAAAAAAAAAAAEBQIDBgABBwj/xAA+EAABAwIEBAQEBAQGAgIDAAABAhEhADEDBBJBBSJRYTJxgZETobHwBkLB0RRS4fEjM2JygpIHUxWiY3Oy/8QAGAEAAwEBAAAAAAAAAAAAAAAAAAECAwT/xAAlEQEBAAICAgICAgMBAAAAAAAAAQIRITESQVFhAzITcSKR8AT/2gAMAwEAAhEDEQA/ANZ8PaiMpCqpyhJSHvRAFJSzOWeojKHSFbGvcQumvcDGJRp6GqlLQco7V2axEsHIB2onTSL8QYiUlO6tzDJT1Ln79gYyykm6c5QznEk4aVC7tvyh+p9o7ispmfxIgYmgLS5eIMhoIDlJez1VxDiuEjUpWK5DAIBDh5abq6ksBAO7puGZLDSg5hSVLxFlRQkFyk6oJbfw362l6xuVy56acQxzf4gWkgKCACJCkrSqIMbc0NeQS1henHUoFwGCdSgWZLuRHlpn/UBsaLwcJODhA6SglyQXBKmFzcge9r3qtOMA7lWszPMxSLgCHi5szACxmz7V5z4eZcYjMCBDkhJ8oBIi4cmW7irV5DHNziOGPKBzOzAOrlHiEvvIaDMDFQhitalEmMNDEuLlwZaRJHS9NEZjWHUAhKpbUDytYsXLC8+lT42+1T8n0QHL4w8KlYjEOAkFtRgPswvJu1ROBiQVLUl/ypXf52Il4gg9adcQ4glCQYYfyqDteE6gAOpkzYxSzBzhKgpnAGlK0KJS5LECAXIAYSGDw4NRlhb7VPza6kHHh69A04in6kkd2kuN5v61AZVSlNinUx5QCGKRuQb3adx2ej04wwsPUoLCjypDc8m5SGDzqH6VUcyEh3Jvpd1EsX1QqQSRMM2zhj+P7L+e/AfMcLSgpYkFQhJBlnl7jq7gBhVeApZZBWSnq8lxYG8M/d6e4ebSoaYMEFyLtJMkkQPsNViMBJMOw3UGi5aC4ffyvR11S/kt7Z9GTUSSlRYS6VEm2pmLAhj5lxXFeKCwU5kB0hyQCZawszte9PkZdKmQkBgDIS6ewIJDgmYjbzrUkhRBBBJA1BIGpQD7ghKbX79RRJZ7T5fMLE8QUnxo1Ncp2NmIJ3NNMrn8NT6QSR4gxcedVLSeoe+kkByQbqY7x/xiwoI4HMSlTFgkiQq8B7BiL97jepnlOxJjl9U7/jf9KqirPp3BpVg8SxsEMrBTiI3C212eFJnfd7QTRGFxTLYmxSrdOtLiHZiKvHPGjLCxJGKg4gUonSNmL/NhQ3/kHE/ismvCy41rLcrpEeZU1GfCwjZax5pCvoQaoxcildsTDV5uk/Nx861jOx8Mzn4fzWF/mYGIkddJKf8AsHFLThmvvquH4yJAW3VJ1D/6kx50rzeTwsX/ADcLDX3YBX/ZLEVXkWo+KEVNGKoWUoeRIr6NxD8FYK3ODinDP8uINaPRQ5h6vWU4p+HsxgTiYXL/AOxPMj/sBHq1PyguJQM7i/8AsX/2P71xz2L/AOxf/Y/vU/hdqj8EdKNY/CeUP4tf86v+xryrDhprqNxXjX6J/iDhKYiKbYKgQ9U5/LAqKdxQWHjqwixtRsGWYxbDpVOAtlEdapw84MQ9KpxMTSqTRsHiQ4r5t+NMbEwFr+GrWrFVcg6kshmgtBBKYuTcA1uMXNEYZALEhnFxFx3rDZjLk4+j4y1YxKFnQAEJQgguoKBdRZot0Dl8vy2bkPGM9w38OYuIkKWh1ajpwyBAJIJxZBbUxuTB8qYYWRx8XFA5EpSYRh6lOAxYpslJc+JvKwrVI4diqSjDGKoJKVFSkAJVAAYF3Djo+8mpKw04SPhi9y4Lw86QOxV0Ld3qN2i0Hj4WGgArQkltSglxLuPyyxMqbY2dipw8BKhow8ISFwQoYZYeYdy7xZgdxTrD4Eok4q1qJ0pISIADwA1i7z5FpphhZTRAJUsgMgKdUKKRyhhpd5lvqyI8PIIBICUFSQkFLK0lyRBLqLspgH6GrMHBUYVhgqDKVpdwpSiEAbOAwCdbBpMU7OjDUUaXJBKlagCC8sCC5bSGYsG86G5U6lAkhKjpAPiJKnIZhHOSf/xntSvIF5LIhSS/WAoJUdOwAVuzSS5c2qnP8CSSoiFrKXCY5UvylWyeUOze5pjwXBgKUlQUb6i4AFmY2nzLTT74Sdxt2gABn/rS3wfLM5X8OEuVLUpUAkrIAe4DCwk+1eYX4cRrhJAO/V7aST6+3StelgmElm7vVuHLk7M3eL2g0tnoq4dw1GGlkjURuQATMGzUcrC5i1mnqexNnolarMwEi33F71UnCMAgvu3Vv7VFqoGCNIZCQwHdwegcWcbd68XguGUCxZ5Hq7w3amHwG/Zu/bb73rlIZpV37xbtRNhm+J8OSSQU+bNFgC43i027vSXEwfh+HFZIYT1MQS7H6vatdxDB1D1dxIbabe21ZvD4KpCixcuZKiogm4YiAwtNg7tVa4Rug8zhLUCNKinqkAgkggEwdOzwd4mlmYyOGkg6dB5gdWG5lQVcFky6vOdq1/D8mscy0kbspiNRaXE/2ohWAlyBAchQVuTAZ4IjtepuK8ctPnpQvDlMp6Qod7kEBpLW+rbhmFg45CdRw8Q2Srf/AGu/blYHtT7M8HwlAulG7EBrv4R5ExZi3Ss3xTg6kOoNpklTOqRBZ2d9ml5omWWPTT/HLtbm0YuXUxWU9CCSPv0qaeK6/wDMQjEYXZlf9hI9azuexsRaGUoqGrUlTuSx3BL3A+dXIUHDmOu49jWuGXlanPDxkPFZPCxP8pbK/kX+hH9aCKVILSDuDb2qeTyxxP8ALUCf5DCvQm/rRBxyOTGSf+UKbsdx5uKu2ommez/A8HEkJGErqkDQfNO3pWd4lw1WD40jTsoSg+osexr6AvKOHQdQu35h6b+j+lAqwmcCxulQdJB+R3qMvxTLp1fi/wDXnhNXV/t8t+MO1z1615W6xfw1k1Ek4S0vslZCfQPA7V1aTDFz3O/D7Bxbg6lnXhllfWleNwzNGCgGteMYbB6kMRXlVaYTJgV8IzSbYTetJ8xlMwpTaC7xNfWCCbl6h8BAkgRJNPX2fkwqeFZhCNWIUBLbq7GO5msjiZTFRmV4ulRToSdY8IkR7AVquKcRONilX5fyjon996X8Sz2gNISBJD3JYJBG5LmJ5awyu6uUvyOMtWJuQnUIfU4B1HUzMBpiqkYzqAWpay5Okln0pgKl2dgHI8TDdoHFx8Qs4Sh9LdzEkXNwztBerlZUpDBI0jSnUm7ukAAMOXmMWAJ6wpE01zoWhGkAkkOorVJGksEqJgOzljauyKApSlAqGIyUkknlAD6C35W0Dcj0qrLICSQeQBQHK4AS5YhIsouT2Be0U94KjDKXw1KJuVSqARElzM+ftTDkZFAGh1BTgkgMTpJUEwHAKjJuzCaHOAEhIWFgONOsutnB2sYBYfqacZpLhKdJA8Si958KiLF5jtS1ORClOpJKgWTpcRsCxAdmHsWpCmOTxbHczYNfY9BPpR+HhqJBLN2AG8TtFLcuWUPilIUpwAprdI3ZqIzmfCeVwwgwQDsWI3tFLs5walAAEnb5Br+xqnTqYGzg9PIFr0DlOIglkmdw/l7UevNpA0uOl2E9DSs2cohOEomY8rkfoKuDtKh28v1NKM1mlA7aLQS7frVuHmyTEhr3A+xSPY4YY2kkyd/bpXYaO37/ANKnhriI2Dz9K5Ivf9POjQ2GVl0qJU7l4fz2FD4uXDET1gftu33NGL9P2Hf+lROXUZebPu3Snv4LQPDwEpIUAy7TNjb571PEYtuTbp5lqvXhq7y0dAN/ORVa8IHxenl6e1TVSFmYQoDleJ2LvEqfefbpQ+YyurdPmP5otAfrTVWGGAAMFw27Wi16FViNMNIku8n0+2pQ2F45wYhRKA7XADB2ZJRDOILMzt0pPgkBTKICXLOZAeyoAcOHGz9nP0HiGWeySp3IG0m72F39O5rL8V4alBJAsA5UlLhgz2+XVR705xdw5lvioaGlNxIIv6GmmU4wlSdGOkEW1M/uG+Y9qz/DcUgaMQyHYkhyASJ+Xv6VdiYyHrSZy+h4aPcfhMa8BTbgEuP+KvvzFBLxATpxU6VdW+ZG/wDuDHzpdleLKwy6bPKTIP7HuJ+lP8rn8HMjSWf+U3EXSd/T1FPdguJWeGqMguOyg3zI+le0wVwY7YkbOlz7vXVXlS0+igVOvBXtb1yx7QPHyf4bGb+RX0/ajlKADksOptWd47xoHDxEoHLpIKj3hgPs+VTkqS1jUKLgD7mq8/gG5JDAmxJ/4iJLsH6nrUsviaQ/U1HM554e7Of73tXJz5OjLXiH4TivzCAxgskqAA0qcSEuVJAPUU8zWVLJKTpJu0gG0bG4Ha96y+AU/EBBKQ5SXACiUks12QOaRsbhmOx4at0BRLA6Wh1M4LHcqLGNq1ZFwyOItRGtJHMSwMghmZ2lLB+kWrTcNyiQwICbK5e0CQGa5qCMoFJIGnQ4fm3Hs3kaPwMsUpUQSFF4eAYgBv7VPRuQHDG5eO/QdW9690EXl4YCQCJIP69asQlRbxX+f6D9m71Zh4R6uS7S4qT0DUnDZwnm6ksROl32j7vWcz+dSlbFQQA5BUQXSIBa5Luwf6tWj4rmNKTDQQlg7sOj2veszmU2JB8LT4SAodeg/wBMFqqRNEcO4gCUymZAMJADuQYBMf1mrsxmnUSoKTpIL6nKSwIDB7v7+lKMviOo8wUhGkKGnSkKh0kwbt5M3UVfxDMBCiAgaiEkJElTEFn1MBZn6D1OQL/jAVcqToSH1flGIGYGeXflgzYEQbw0qBDlx1JUR6ElpP3JpRgoWGCgR3BCU2B2OxLe+5p3wsCCZNnBJBeI6iCJ6dqVhnOAoyL9f6H+tEpUCyRLTQuEFMBuTfwk37yJqeJipSJg9Ygtf5VOlJZklIAQHKj7dzXhxtN1alC4AlyC3lFDfGKQ7uo2V6fINSrMZokgsIJl2cta7E3uegokKnn8SFFgr+nVvlViUb7ff6UjyeKGLKY76ttzykx1mm2ssHMejknt3p2HEik9A+023/eqMbCDXIawDBLnb5VYFF3OnswkzB1WqrGxZZz5EP1/tUqALYO5KTAM7PHluw+wo4slKR4WcEOR+UGe73bzNP8AFgmGeXZzAvaTt6jrSPP5cBJAUSAS+oBRe8N928i4VYnNgBRMSp3UdwACE9H6eZ2rloAq/iCNIYbHdvrc7+5fodLgcMwwkQ8CT/WqxsxPVyjHLTUQTt1jzrcf/GYX8oqY4dhj8oqpmesmaw+PY4AEFtyC/qxFdWp/gkdB8q8qfL6Lwy+W4AqvNZlOGl1eg3NQzmcThpc32FIsRRWdS77Dp0+9u9deWWnPjjt2bzKsUuosnYW+/u1qD4hgasFQsGjqSJDdBFEhYbUbbd/6d6jjYatCsVcACB16eQrC89temOzCHISNg1QziGZKUi4nsOvqRRHw21KAMwHDbyZlr1L4OpMkO7s5EDuO9Y75XZbCzFSEKUVKbYpTKywdkjYDm+nWnGQxVghwEpYSfEAxBG4nl85oU5IqLhPMVeICW3Z5Y2LS1EKySisAJDJjXZXRgH8Laj5RY1rWLTZLFTpHKkuXLbl3duxvTBGIiCfEWZLi8gk+m1AZPDSNKZBSYDGQA0Ho19zXubztiQWE6SkzEBI6tUVRjjYwcanCerXZthLXqa1JIhdjJG3v7VnsLiCieU6ZZL2gl2J2eJ6Ho1NMDNYUAvqsYg9Ta7xS0e3mbwEulSDpIDtsoEMQx7Gs9xNKiVBRTp5YYwlIISwESVB3F27CtPmMUaTpBifJO7MOtmpJxVluwJJKQokFkpIeZmOhiq6KlAGMlQbSlCSSoluYkONJDDS7izkiXeA+GZwrUVKwgMRSiBpKgSGuD0JAEEO72FB/iVOOlJKCvVqB0gOgJYgmQ6iWV7RNycphYiMJCJSdEq0khJYOwCXDJcDe7GIeiMEjGUQbgB1JKlKIezKcBwzMCxi8U/4diaSlBRp2CXa0E2gC3cv3rOZbJglxYblNgVWSlV3NySenm94U6dQnT4Q8lwNJ0kwmSWfd6Qh2jMASUEQCS8i7bxXJzinICQQxcCzmwPWKSY+Pjp0IHP8A7uYFjIUU+EnlZ7OobOS8lmcUhgkIZytmAawCSb7yHEXcVOlCfhhIDoYydPTu9g1CLyKnfUNRBAJgAQZY2f6mYaicBagp1EkncaQGeAwJJO7tVOHmFrIJSovckadQ0hQZKpIkR2Jpio5HJfDkE4gUQGIZtySPM71erEKX1nSdgGkWt0epYJD3Tr0sdOnSCXLg7nrSviuOEpIgC7nSRbcu7WMd+tGiMBxNPhGwsVB2luzS1W4GbCg4PMT0sO9ulqyuDmUgalJ5YiCXPWWCTtDN5UyyvFMN+UC0qAJ9iQL9tiPV6glNczjJs2ohiomfst9aWZ3iSFxsQdiB5Ofn0n1F4lxEJS+lKQxYOQLgWFzPnLBnrM53iWvEIQp1BtKEg8x1MApagzA3CSTHpQfYjMYXxFJSmdRh9kjz9ftq0oLUv4TklIS+IQrEIkswA6JGw+9qPqLWuPERGIa4rriKgaUUlrNdUXryn/sbPFrK1FavT7+/eh8VeokflHi7n+X96lmcUiBc2/ershlhBPhFu56+UfbV1VzRblMq/Ov/AIj6Ej9KlxWcJY/0m9nEj50QtdLOOYhGCtuz+Th6iqZc6lKDCBu/TZv3olJYXhM23DD9arKGASLm+99qvKSEt9bWi3euf201ws4bgqUkHqZmfIN5ifOnGHhMAog/J2G033HoKH4ThKCElywAJMXMR70w0KKklKQGSrTduk9mH1rS1npJGkXcFmDzAlzDPSTiufGnWT00kgHTqb8okQX960eaF3KFBkx3cvZu2/Wk2Jk0LPxE6dTkv+Xm9IMAP50iKMmrU11OJdiIIU7KN5Btb0dzkSpAS5S0B4Cm6meosLPaln8IvWlKYQBzLIklrPtdM39Hdjl8uQkkJYjc3KbmO5Jfy33eiGY2bIYRv4QyAE9S7N1HnSzPcRQkgh1KMRzEAmVNsAxMDqLhgLneV1FOk+FxZoJsCHJHmx9lyVh1KBSlZUdS4J0sFAAk/wAuw6j1ei2V8czgxsVGClQLYgFiFsoK1qIgl3UIGz2FM8dSUBTnSdJPKeaBpHnJF3uzF2oX8P5NK14mbICsRS1Jww/5EjShKeg5VdY6U+wiBJDFWkMQznmkkdXuJYDpBToTDwnDqC7IHwykk/EUXBUQ4EPceTRV6AoD/EZ084CARFhAckNFmn0rszjEKCAQ4uwUwSU+GPDzGCdt+gI1L1uWuAUlOpQZwZA0qLMAzEjcGgtmyMukhQSpWqXVohWokOoJh2BiNniK7DxFYSE4SNSkB3UxCupKSBuT0eTZqX53CSEadbKKTznVrbqCJ3naSWaaqyuLiJBKlAAGUuA0CJGo2MvZ2kUGMxs7iYbawUalBIIIZtnGkyXPlNr1aM8VKKcZQMMEoWliW1EEkupuVLBpY+S3G4gzFWkGdL6SojZwowSerhh2NW8PCAHUHKwSQGCgQxJCBzHUST3ibUhs8ymIkJCf8v8A0kmR5wXMT9aHz2DzJDpKlWSxUWGwLyzOXNC5VSFL5i2kSpViXDfQ71arEQVFZSQVMAwCgAUvysLMALAfqANxDKqSl9ILkuSxcF4BgSBp77wKDOKsglmUGKgWSOgIBJIgPuO1yGGaxyvDUrUtJYM8HSC9vyA9bs3SkisBClpKQyg2lRfWA4UdZMFnPW7d6YvA3OoOKNJOhLAlm1NMSIILGwafOo8Dy2Dgn4aEgOSXaXg3USoki7m/nV2WxSESlKiZkkAEC43IkTuReGpSvMlCwUlyC9/5dt37226mosXjdNUpNRIqWEsEBQsQCPIiuNTpsrNRVU1VWoUyVtXte11Pf/cHozwEFaiergdki59mHqabpYQLCg8rh6R8v3/+z+wq566LXPImo0DxbGCcMv8Am5W+vyFEhVKvxEIR2Jf2rOqLsJe+5PqwqvimcZMmXYDqT19KoQorVFhf63pXxZXg/mOv0Jjf19qyxn+Ssrxpr/w9jHRqUe4BNgIdibRT7CxCWkMQSDYnyHSbtWe4RlQUJJdxEs0BgG7OSQf0pljZkhJYco3gQDJLkADb1q7GcqjM490ggKaSWMPpBsepvSvNcQ0kOtRClBKQEpEtLeQe/wBWFW4mcRKAp1ltQS5Mgw7Fie8M7daULxCFAKOHqDyTuS/JqIsAHP8ApFqZWmOJxHHKirUDghOnSQ7luYuNgXBPYxXDPMziWhKTpKUtJO6rbP2uKXYSlNCVLSXfUWOkG7FgkOxifJqlhYhKir/DvYPcMkAEiFAB43v2AMxsX4hKU8jSsh0vJfxCC72cx5UvzJUQcNAPMCQVORLAOIIOkHlLgR2FMsjhrU3xcIqSTCQQogM41E3lpG7DaR+K4CAdIC1jEMhKiwIuVsBDslhcU5RY8yOLh4SEgcqS+kJlyRqKiGkfqRRmDmjqBDNpnUFFniQCWM3cX3BNLsLL8+oI8PhgEzpdQJcpOqPQ9a8w1kc2rSBqkOpJCSpLBj4gxJAnlDxJncITmc2BY6XfmIAJTsxh5vdnHYUEccrSpKxCiQ/Pqbqp0jSdJJJbuPFRIwUBC8X4jgAHSUk8oQSdDgKL6XKS7BN3egCo6+XWtj/maAlCdLK0uQ5HhTDMB1BJY0JwjhYSBDAAMGdH5vCv8pJU7l3YWBq/AUYBEhiSwYE7gs0T0B26VWrHGuD2IGkkcup/FFiBGx7OvzuWx8wtOHhBkEOxUAWPkbOWfsPU9D2p4tncthBWhZUoDSEpSylOSXK1gnTNxYbTVXCsbHwMUqxoSsFSCkCNRdoB1CfdpqP4b4KczjOtKlBJck+EsNzcm0DavoGX4IlycVKXOkJfm0hMgBxHWO1TKu6hBmcDF0hScLD0Nq0tzsPAJIkuYoFCtRCiFyCU+Jigh3ZgSABBfqWJrZZjhkHUVKSA+wJizi/qP2pPncyjAD4ySpSwFIBfl0wAdg1MPctmE6CCpyYAAL9WKSBsb2cmLMNj4KFqU5AAbWTdpIhJF4Gl3sN57GzRJdWjmHhSdKUpAfVqAMMQHIIEdXqgLCwkaQlJPh1AnUARqKgOZTcs9xdwQgmWREhQsAlRUVMCyZHViw6dqXZxKASSJZQL7u35TdwgXrQ5lZCZSTLAs3YEfPuaz+PjAzpcy6CJiS3diks9po1uhpOAYj4CJMOA92BNHGlv4cxHwiP5Vkb9Ad/M0zUKjlvOkDUF1M1E0Graur0Cup8DVO0KirQug8keX1NXqJrW8MYnSb8TYrIQBck/IU2BpdxxtKSQHBj2/t7VNsBMlAA0kw029rUn4lhvipBZwEvED5frWgyOW3IgjobHdqB4ghKMTlkuGjfpbtUYXk85xD7IqZIBIty+nUzvFB8Uz6yGFk6mYs5hNnbcgCz3vRORVpSUpIBI8V2UXJIHVzeqMcJAZIUwKfzBiQD7CTa53irZkZLatZAGl8UOnxCWUoyYADxuGLsGSMlZUlLhIBAUoEnV0ci1rTMAUHiJUzKSFhxMWA1B3hnDy4v5U84bkin/ABHUpSQ5TbDG4F7lwSXN3ovAio8NLOlKSZgMHJYtquzi3cTFR+AfCQPJDNzSyWtY8x7t0p7g5QFLJVpeVAame5U0F+lQRlE3+GVAgJ1NPckHZrUtjQXJpKQ7KcsWSS1gN7gNczNGYuBrCGCkukgGxDttcERMVfl8vpbThEC/iF/a81YvEnUoAs4Bg7mL7xQeibCyBMkEgWDhYaBqLMT5WF4pVnsLSRyoDcwSlKWDF1LUFkGzB33Db1osTMOwUlAAaQWDEN70hz2WDlYKgTAklEl2KQ0gAs7NE70QgmSxg7m6o0qDkhmYly8u5FC4uX1qUCFLZrkJBUCCNRTIAOqBa3cySlTrLuywAEqCbFwCZIgh3cdBTDEyy1Tp0p02SS/RISkbOenSN6YAZHJ4fNio0lRl+bSEpYFRSXLkNYP0Nqb4/D0/BIK2VpUxtJDXKRB6M5671RjYZCQcMnU3KVamADAlTwS7ljMVRiIBZS1Fa9QgKhw5dSQpgJ+yXJ2DjhWMMDCSnUEsAAHJ5jf/AHOW2/oRj8RdyUk+7Fp2fzY96SJzhHIS5ZydYe41FmMvGxkCIok5hiSSNRsSGljszltz2elrRiznFJsbuS73ZgUu1m1T3tsvzWYB1uCAQxISQtmYqKj+b0E9zBBwgpepPiHKVFRbvy9o7ebGqF6ObQomSFKggrgOnU8NDwBPV6ASYOcwkFkurUp0qIIAlxzEWZwGEfSaMZioo1OFEMAgqNyySCwAURJ6bEFy1ZbDIUSUJY6lJUqVu5fUFMR4BLSRDJFCqy4BHw1JQAnSSJAADAMrxHvHVupoq9z2aViIIIKSx0qYk6fDqfw9WDW2g0qRqKnS7SCIHMwAN2YBPamuXQFYLpOpAACbtpBbcv2cilGKlQLuQBsA5geIbm5jf6sNB+E8EjBUSG1Yi1ATAJ7705NLPwyt8ukyXK7/AO8/Lb0ppWddE6VqqJqaqgaRxHVXV5qrqevs9GWUUyfeiAaDwDRKVPWt7YycOJYilfHXKkDZif3+VNVpmlXGsXmSncB/f+z1PUEiGDilUJJ2EBz9xekXHMR8afKILXb76im2GSGAM3uxsWH30pXnMMnFUrSY0gMReEuH/XvUYTm0/wAuW5IZ8OJPKVOzcohQ6SwJcgCehpr/AAylO5GkuEiGZmc9R+9LeCqSQyCSClwGmeUSYJZMeZNPsRgNIJCtL6Zsep2jvVstbpSvg+G6iVai+qeYaiQwPUCA3+kU2w8poSzlki5sOrdZ9LterRgMQ4MsGSeWLhht60SlKX5gTFg5G02iptVpFOADZUn8z7AC0b/rUzljJKXJ6mAAYb72qzD0hiZKhZjYWivTjAwHNoT5y5pGoyOXIKnjVDP8n96C4pmlAqBKdKTAEl2YDzfypnjsgOyT0Egg7lw4EbUg4itLLdQw0PJDAvdyesGN96qFStWOXJ54sklKZIAcIcm4ZjV2WVrDaVcztpDl+oLgQ8EO8d3WY2YhTkGYCE+FMhIUQXbqbQY6MeHYqQOUKKSzXTb2KU8otEbbtMSTw9QNiEiHU7sJcvDnt2o7DUwJSQFG2oai0mOZ9o8qYJJUH09/Vu0md/OguIYRKXAQC0KclhFh2AB86Bokzub+Lq1FgIZJfE5glhB0pLkdYPc0DqJ0m3RRLgiQ5ZQSBfd42Z6PxwlJSl0nmBHhAKwLd57uCe9eYyzPKFquUMHBdpIJISTZLMIkM9LYQyZLg6dIggqHOAFN4Dae+/s3wIYgAKU7qdw3VJN+vrSzJpXqMAXaCbswZjOzQwLTRycupAJ0jSAdRkEsTzCersO+zUU1mYziNOkAMA5e0uH7gvZ9xVWNxFBCgMKwAdknSo9HsGIkgesUrVh87oSNTyVJ0rATdmIcER6G4avAQUsAyHLkJcEm6VF5d7vLw16ehtdkspg6nBTqKQQhUJS5JUq/+I8HZzVmYy+I3iA1lyka0o3YaXn9WfoaqwgoTpdg+oEABujSAzxJZqhxHEJ5VEAENdUpZ28mVKnufQGuA9xEp0Ml0wHDsdmA9/nWe4itgrSdLcruzPDgB1OHBj62aZPABlhJdz1AICg5c7AOaXcQw1AMlwoiyQANRYODptaGt70g1HA2GBhgWYseocy3ejqH4fhacJCdwkOwad486vIqO28QNRVU6iaZq3ryvSmup6v0NikFqIwVVXm8HStSftjUQdx0rXKcscTCkPGFMtR3YAe39abYWNSniiv8XZtI/WoOwqxcZQTf9Nu/mfajOFZZ0lw7nS0Oe7nz9HoTEchRUQCAkAMN50wSHAZz5XptwcDTMszsoAgy4j0HT2pyaiLybZDLgkaE6AkO8sQItvA+3os31Av4pIAebdhOzVSVFThm6GwYW7XeItU8BIBSg/4hEuzAG8kQd/nUW+lSaW4RL+d55SfLpVuGqYZRu8fIvH96rxMZLaSZKYE6WEbQ1eOWjQHDuz2LjSB6Gg9rU4xeTLSWZ/XpVS8yAhkkJFrS527+4oPO5oYYIKkqJcjUQwJi16Q4ufB0haCweEatBBlnJ5evWnIm02xM3qdQJSp2BKeWOinMP5PSjPLYgMFBgAlKVMIcnlBAJP5aHznFASCrUB/KVJShrS8M+wL1HJ5oDmdU/wAhCmjxAEWMjVanOCcVMPFIfTpCSUlmuWQZ2YWmbnZVCkqfEWQTOlQ6SzWSZMuxqshDhKkgl3UCx8ho3UI2t2NNcocFOGFBQ03J0pBIDXa9/SihZ/EFSikKLtI1MRu5FhbY2F967FCVMCrXrLkiIH5mfb1oHM5kAQlRDPygPIdyXgMG2aKVHinMAoBpKEqcwm6yer7EdGNGgfoQnV/hpGoPISNLxCXLuAfpUzkgDqKLS8BRMO/QRd6jkMylQ2BZmMMOw9OgojGVZKNR5gCRIiW7bdqVpybBZTJFIKisaC5iQ3cteAZpgMZScPma10iGNpe7/WqlJw8OVeQDamAk+l79KRZnPYijyqXJIcpSkBMnV1VYAdiHigGONlS+pyVGbbPZ+r9xb2sTkEOCpyZ5VWDgMeggPvL96WZdCUahq8zYh3gECLwB1vNNV/DSJ1QNPW/SZ+XSgaCZrDSk6AJLEMHASLdiREdJpPmVTzHRJH5QoslyHAGlp6eHpFaDHUlfKADD2Ih/16RFI8XLhSlEkpBeD4WQduxMdS9qcFTwRDi7BgxkFMbQGUJPZ6S5oviISNQ14iUtZyf0/rTcZkhCnAEkuI6hiO1zeaSZfN4YzGFrLnWAOmo7+VmpZXUPGbra1EmpAiompbPFVEmpNUTQEa6vHrqNkdcVSCAoev393pdhrY/f33p7j4QVI8KoLbPSLERpJHSujKbjDGiThPI9qT8Uy/N4ZIl+qTH32png4hT3H0/pUOMALwiUypPMGv3DfP0rLdaVmHKsVhYGSQGBZpbYEX7+VaLh504YJWnSzgAXv5zArM4WKlKmABbyEWfSWu3T9qZZHFDsovGlnTF3LRcC32HGdvJ8rM3flQGeQNSiRyh/UN3NeJzylhkaGGrZjZjBkNsaDXnUpPKJAd1E772Z42mqE59JIe/QnY9XcmxvS4Gx68QEXJBZ22KQPceT0KvPOdIxNJVsTqWx2AeLC49aX8SzGGsc2vSXBYlIIsqXG8edA5bNZZJ0oS4Zlc0B7820eVqNDZzjYaSlkK0KAUQS4USAwKuzl7saR42IrwhSlqO6NakJDAkqbUdUC9n6Cp/x2WtpU5flJCB3k7dibVfjZ/LhLDDw5uYIEsxaXPc7UyoDDy26VBj+Up59IuAtTlQ5gH5txEvI4OIXUpIQdwkrAKBDp5bt+YuYHameBxXBSzlQNgAmEi/LysPWqM3n8JSQCH/3Yiid4gsBJjZ6BtTwpeEIAXpADEawySSW5nYEmAL7vTpOZSpTwlCYGolJCmcuGgAC9KBxgJGlJSmAITvYyT6OR9DUhxlDAakyWcgM56swJt370AwzmSwlMosQDDqVoBLAaWbUS4fza1VYPCFayFhzZJCiDDkBtgnrHqaFPHcuFAKSlS5blEJMF3PTp1mif43BVEPuyiVJ6iXF/T2FLYNUYIQdKiCGfZz2LGLPRPxg4ZTTzAs/XsOu9iaT4WLgpYJXiAwHCnYAOLuwF6j8QPyrf/cjUZ36eoE0tKmRxm8ZRSTq5SA+kAgDZktv+1I8ZeKSRhhTmzpG7cxIefS4HerxhBJBDEEF9F52d2nuXg3vVycRBnSsSXCS7tYkM5tT6HYLhnCyTqKV3ca1FTTcF3TIc+XanCH2Y+Q3Mbk7da9Oa237ke4Jh57eVRwzAHaQzq/qdukGptVFuIQ8qn+V47udz2pDxjH1kBLAAxANhDFmF2JfciCaOzeZUhK1qIKQNi4AElzce9KlstnHKJ5SJILiDBlz6C805SoTO4wShJCCpOl2FyNoLSwEe7VkeLZl14SkxpKVeJ/zu5dpMHetHx7HQrxuEB9TGWGw3BZz9zjsxn/iuVOCbDYJsB8qWVrT8U9vsYxHEV6KyXA+Kk4OGSSSwB8xFPMvxAGjXtXVMaiainEBtUqVCNdXjff2K6n5fY01GTLjUPFZQ6t+tLeKYP5h1P1+xV2TxdKuxg/oaOzOCCCffv8A1rffLn0QYC2NEHLoULMe1DYiNKmPpRGCus8py1nMK8/+HxiEFOKpDGQz7vHQ9/60vxPwvjEx8EIfwgrBfrq/QNtWnBq9CqktRj0/g7MOXxkpEsAVkEvukgfWo4v4MzKi3xkNsXXHfS0n1raYmMlKSpRCUpDkmAAO9YHjH/kVWojLJTpH5lgknuEuGHm/pRTmJT+NMp/CLw8MFSyQVlSjpBeGASQWg3O4rKLz62IS7u7OTe5Z29+vejOLcRxc1ifExlupmswAGwHSl6mTb77N6mltcxE5bOpD/FSlQAgaSrfpqSNyH7d68xeOspSgC1kBU7302Ho1LsRYMSPK5qnEiq4LRkePkEa0QL6CUHtMzaLVQv8AE2KsskJSOgDhreew360oxasy+Awm5qtSROudGOJxHENmTvAh+rWea7D4riJnVLEPDsbzt0oQpqrypamljv8A5RTyAR9zV2HxpvykJ6O9rXDtA62FK0B5JircDJYmIeTDUo9gTFOyJp4PxKkQVLAb8oDkky+xHbzmaZ5b8TISkH4gVYgKBcAdvDH0asyj8OZpTtgr+Q+pFC43B8VEqw1JeJBbqGPlT1PlGvp9O4bx0LZSZ3BSp4sype+x7U6wc+TKVmYd+SP9IgE9R0kuGr5Bl8wrBDJYuGY/UB/FAprkvxGgDmOIlXY6kegO/uKkeD6grOYul0nYyx0Q1uV5Dz3qaccEHU+ojSQRp8wntJ3+lZfh/GQpGpOLqsLbDrbT7bd6YYOecudUF5sA3nL2cbClqJ5jsfHK4SkGSAEvps1lAPA8pElqGzgCE8xZifVzBPUm4aZmXYhXEXcidLAzEhwksTqUQBA1N9UnEs1rgl+vYFmtYlyw6AyaOBrYbPkqSxjV3clMEuOhPbY+qfP5ZJEOGLk29PKmS1dG+9noXG/dqlvODL8Ol8EeaqbJURWe/D+IUlaTaCz2Nj7xT7DXVzosuzHKZ0i9NMHNAxWdarsPGIp+Kd6aMmupajPBprqnxittXsPKnGH4R5V1dWt/ZiS8VFvM1Vg11dUZfqeHdWGrsO1dXVn7aMt/5NUf4Qf/ALB//Kq+U/kFe11K9qw6eosPOqVmfSvK6r+V5K0+L0FU41q6uon6woDx/wBqMVtXV1aVM7e4tQxf2rq6s4efdPvwfgJVjcyUqZLhwDPrX0ZCABAA+xXV1R+T9ixVZ7w+agD3D2NZv8YHmwhtpMbXO1dXVGHsZdxiuI/fvQR28xXtdXR6AngGIRiFiRHXyrV8AJ0Zc7qUyjuRqWJ6wB7CurqMuk024yo6Uz+VR9Z/Ye1AYqQClu3zvXV1Re04qF3H+6qs0Ax9a9rqXqtParhZ/wAQ+R+op7hV7XVrj1P7K9iE16a6upVOSxq6urq3J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471488"/>
            <a:ext cx="13144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24075"/>
            <a:ext cx="212407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24075"/>
            <a:ext cx="21050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98" y="4495800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4114800"/>
            <a:ext cx="212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Moldy Bread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7235" y="6381750"/>
            <a:ext cx="212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96124" y="4114800"/>
            <a:ext cx="212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Yeast Spores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Intoxication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b="1" u="sng" dirty="0" smtClean="0"/>
              <a:t>Food Intoxication:</a:t>
            </a:r>
            <a:r>
              <a:rPr lang="en-US" dirty="0" smtClean="0"/>
              <a:t> A bacterial foodborne illness that occurs when microorganisms grow in food and produce a toxin there. The toxin causes the illness when the food is eaten.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3962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Types of Bacteria that Will Cause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Clostridium Perfringens</a:t>
            </a:r>
            <a:r>
              <a:rPr lang="en-US" sz="1600" dirty="0" smtClean="0"/>
              <a:t> : Grow naturally in your intestine, but if ingested in large numbers can cause sickness. Might grow on food left out at room temperature.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Staphylococcus Aureus: </a:t>
            </a:r>
            <a:r>
              <a:rPr lang="en-US" sz="1600" dirty="0" smtClean="0"/>
              <a:t>Commonly known as a staph infection , and is usually brought in from a human source, and improperly stored meats.</a:t>
            </a:r>
            <a:endParaRPr lang="en-U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Clostridium Botulinum</a:t>
            </a:r>
            <a:r>
              <a:rPr lang="en-US" sz="1600" dirty="0" smtClean="0"/>
              <a:t>: Grow in contaminated fish, and poorly stored cans… can cause botulism</a:t>
            </a:r>
            <a:endParaRPr lang="en-US" sz="16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Botulism</a:t>
            </a:r>
            <a:r>
              <a:rPr lang="en-US" sz="1600" dirty="0" smtClean="0"/>
              <a:t>: a very serious – and sometimes fatal – form of food poisoning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78" y="3024842"/>
            <a:ext cx="4102597" cy="2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12778" y="5486400"/>
            <a:ext cx="410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Staph Infection</a:t>
            </a:r>
          </a:p>
        </p:txBody>
      </p:sp>
    </p:spTree>
    <p:extLst>
      <p:ext uri="{BB962C8B-B14F-4D97-AF65-F5344CB8AC3E}">
        <p14:creationId xmlns:p14="http://schemas.microsoft.com/office/powerpoint/2010/main" val="31825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b="1" u="sng" dirty="0" smtClean="0"/>
              <a:t>Food Infections:</a:t>
            </a:r>
            <a:r>
              <a:rPr lang="en-US" dirty="0" smtClean="0"/>
              <a:t> Bacterial borne illness that occurs when pathogenic microorganism enter the body with the food.</a:t>
            </a:r>
          </a:p>
          <a:p>
            <a:pPr lvl="1"/>
            <a:r>
              <a:rPr lang="en-US" b="1" dirty="0" smtClean="0"/>
              <a:t>Pathogenic:</a:t>
            </a:r>
            <a:r>
              <a:rPr lang="en-US" dirty="0" smtClean="0"/>
              <a:t> Disease carrying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Types of Bacteria that Will Cause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Salmonella </a:t>
            </a:r>
            <a:r>
              <a:rPr lang="en-US" sz="1600" i="1" dirty="0" err="1" smtClean="0"/>
              <a:t>Enteritidis</a:t>
            </a:r>
            <a:r>
              <a:rPr lang="en-US" sz="1600" dirty="0" smtClean="0"/>
              <a:t>: Occurs mainly in undercooked eggs, but can occur in most undercooked meats. It can come from cross-contamination, and causes illness.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Cross Contamination:</a:t>
            </a:r>
            <a:r>
              <a:rPr lang="en-US" sz="1600" dirty="0" smtClean="0"/>
              <a:t> the transfer of bacteria from one food to another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Escherichia Coli: </a:t>
            </a:r>
            <a:r>
              <a:rPr lang="en-US" sz="1600" dirty="0" smtClean="0"/>
              <a:t>Commonly known as a E. Coli it lives in animals, but will infect a person if the food isn’t cooked properly. It can cause death by attacking cells.</a:t>
            </a:r>
            <a:endParaRPr lang="en-U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Listeria </a:t>
            </a:r>
            <a:r>
              <a:rPr lang="en-US" sz="1600" i="1" dirty="0" err="1" smtClean="0"/>
              <a:t>Monocytogenes</a:t>
            </a:r>
            <a:r>
              <a:rPr lang="en-US" sz="1600" i="1" dirty="0" smtClean="0"/>
              <a:t>: </a:t>
            </a:r>
            <a:r>
              <a:rPr lang="en-US" sz="1600" dirty="0" smtClean="0"/>
              <a:t>Found in the soil, but if ingested can cause sickness, it lives harmlessly in animals, but is harmful when passed on through to people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3048000" cy="41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  Common Food Intoxications and Infections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878629"/>
              </p:ext>
            </p:extLst>
          </p:nvPr>
        </p:nvGraphicFramePr>
        <p:xfrm>
          <a:off x="0" y="-711738"/>
          <a:ext cx="9144000" cy="756973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371600"/>
                <a:gridCol w="2057400"/>
                <a:gridCol w="2057400"/>
                <a:gridCol w="1828800"/>
                <a:gridCol w="1828800"/>
              </a:tblGrid>
              <a:tr h="545622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Common</a:t>
                      </a:r>
                      <a:r>
                        <a:rPr lang="en-US" sz="2800" baseline="0" dirty="0" smtClean="0"/>
                        <a:t> Food Intoxications and Infections</a:t>
                      </a:r>
                      <a:endParaRPr lang="en-US" sz="2800" dirty="0"/>
                    </a:p>
                  </a:txBody>
                  <a:tcPr anchor="ctr">
                    <a:lnB w="254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61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Illness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Cause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Symptoms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Sources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Prevention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819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Clostridium Poisoning</a:t>
                      </a:r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Toxin produced</a:t>
                      </a:r>
                      <a:r>
                        <a:rPr lang="en-US" sz="1600" baseline="0" dirty="0" smtClean="0"/>
                        <a:t> by Clostridium </a:t>
                      </a:r>
                      <a:r>
                        <a:rPr lang="en-US" sz="1600" baseline="0" dirty="0" err="1" smtClean="0"/>
                        <a:t>Perfringens</a:t>
                      </a:r>
                      <a:endParaRPr lang="en-US" sz="1600" i="1" dirty="0"/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Stomach Cramps, Chills, Headache, Diarrhea</a:t>
                      </a:r>
                      <a:endParaRPr lang="en-US" sz="1600" dirty="0"/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Meat,</a:t>
                      </a:r>
                      <a:r>
                        <a:rPr lang="en-US" sz="1600" baseline="0" dirty="0" smtClean="0"/>
                        <a:t> Poultry, Hot foods cooled to room </a:t>
                      </a:r>
                      <a:r>
                        <a:rPr lang="en-US" sz="1600" baseline="0" dirty="0" err="1" smtClean="0"/>
                        <a:t>tempurature</a:t>
                      </a:r>
                      <a:endParaRPr lang="en-US" sz="1600" dirty="0"/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Keep hot food</a:t>
                      </a:r>
                      <a:r>
                        <a:rPr lang="en-US" sz="1600" baseline="0" dirty="0" smtClean="0"/>
                        <a:t>s hot, refrigerate uneaten foods</a:t>
                      </a:r>
                      <a:endParaRPr lang="en-US" sz="1600" dirty="0"/>
                    </a:p>
                  </a:txBody>
                  <a:tcPr anchor="ctr">
                    <a:lnT>
                      <a:noFill/>
                    </a:lnT>
                  </a:tcPr>
                </a:tc>
              </a:tr>
              <a:tr h="10819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Staph Infection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Toxin</a:t>
                      </a:r>
                      <a:r>
                        <a:rPr lang="en-US" sz="1600" baseline="0" dirty="0" smtClean="0"/>
                        <a:t> produced by Staphylococcus </a:t>
                      </a:r>
                      <a:r>
                        <a:rPr lang="en-US" sz="1600" baseline="0" dirty="0" err="1" smtClean="0"/>
                        <a:t>Aureus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Severe Vomiting,</a:t>
                      </a:r>
                      <a:r>
                        <a:rPr lang="en-US" sz="1600" baseline="0" dirty="0" smtClean="0"/>
                        <a:t> Stomach Cramps, Diarrhea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Moist, cooked meat dishes or starches</a:t>
                      </a:r>
                      <a:r>
                        <a:rPr lang="en-US" sz="1600" baseline="0" dirty="0" smtClean="0"/>
                        <a:t> at room temperature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Refrigerate uneaten</a:t>
                      </a:r>
                      <a:r>
                        <a:rPr lang="en-US" sz="1600" baseline="0" dirty="0" smtClean="0"/>
                        <a:t> foods</a:t>
                      </a:r>
                      <a:endParaRPr lang="en-US" sz="1600" dirty="0"/>
                    </a:p>
                  </a:txBody>
                  <a:tcPr anchor="ctr"/>
                </a:tc>
              </a:tr>
              <a:tr h="13898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Botulism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Toxin</a:t>
                      </a:r>
                      <a:r>
                        <a:rPr lang="en-US" sz="1600" baseline="0" dirty="0" smtClean="0"/>
                        <a:t> produced by Clostridium Botulinum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Nausea,</a:t>
                      </a:r>
                      <a:r>
                        <a:rPr lang="en-US" sz="1600" baseline="0" dirty="0" smtClean="0"/>
                        <a:t> Vomiting, Diarrhea, Fatigue, Double Vision, Muscle Paralysis, Lung Failure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Low-acid</a:t>
                      </a:r>
                      <a:r>
                        <a:rPr lang="en-US" sz="1600" baseline="0" dirty="0" smtClean="0"/>
                        <a:t> canned foods,  honey (for infants)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Heat canned foods thoroughly,</a:t>
                      </a:r>
                      <a:r>
                        <a:rPr lang="en-US" sz="1600" baseline="0" dirty="0" smtClean="0"/>
                        <a:t> do not give infants honey</a:t>
                      </a:r>
                      <a:endParaRPr lang="en-US" sz="1600" dirty="0"/>
                    </a:p>
                  </a:txBody>
                  <a:tcPr anchor="ctr"/>
                </a:tc>
              </a:tr>
              <a:tr h="105995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Salmonellosis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Infection by Salmonella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Nausea, Fever, Diarrhea, Ab Pain, Headache,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Meat, Poultry,</a:t>
                      </a:r>
                      <a:r>
                        <a:rPr lang="en-US" sz="1600" baseline="0" dirty="0" smtClean="0"/>
                        <a:t> Eggs, Milk, Cross contamination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Cook foods thoroughly, follow sanitation rules</a:t>
                      </a:r>
                      <a:endParaRPr lang="en-US" sz="1600" dirty="0"/>
                    </a:p>
                  </a:txBody>
                  <a:tcPr anchor="ctr"/>
                </a:tc>
              </a:tr>
              <a:tr h="10819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E.</a:t>
                      </a:r>
                      <a:r>
                        <a:rPr lang="en-US" sz="1600" baseline="0" dirty="0" smtClean="0"/>
                        <a:t> Coli Poisoning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Infection by </a:t>
                      </a:r>
                      <a:r>
                        <a:rPr lang="en-US" sz="1600" i="1" dirty="0" smtClean="0"/>
                        <a:t>Escherichia coli 0156:H7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Diarrhea, Brain Damage, Kidney</a:t>
                      </a:r>
                      <a:r>
                        <a:rPr lang="en-US" sz="1600" baseline="0" dirty="0" smtClean="0"/>
                        <a:t> Failure, HUS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Undercooked beef, unpasteurized</a:t>
                      </a:r>
                      <a:r>
                        <a:rPr lang="en-US" sz="1600" baseline="0" dirty="0" smtClean="0"/>
                        <a:t> milk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Cook beef thoroughly, follow sanitation rules</a:t>
                      </a:r>
                      <a:endParaRPr lang="en-US" sz="1600" dirty="0"/>
                    </a:p>
                  </a:txBody>
                  <a:tcPr anchor="ctr"/>
                </a:tc>
              </a:tr>
              <a:tr h="8665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Listeriosis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Infection</a:t>
                      </a:r>
                      <a:r>
                        <a:rPr lang="en-US" sz="1600" baseline="0" dirty="0" smtClean="0"/>
                        <a:t> by </a:t>
                      </a:r>
                      <a:r>
                        <a:rPr lang="en-US" sz="1600" i="1" baseline="0" dirty="0" smtClean="0"/>
                        <a:t>Listeria </a:t>
                      </a:r>
                      <a:r>
                        <a:rPr lang="en-US" sz="1600" i="1" baseline="0" dirty="0" err="1" smtClean="0"/>
                        <a:t>Monocytogenes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Fever,</a:t>
                      </a:r>
                      <a:r>
                        <a:rPr lang="en-US" sz="1600" baseline="0" dirty="0" smtClean="0"/>
                        <a:t> Chills, Nausea, </a:t>
                      </a:r>
                      <a:r>
                        <a:rPr lang="en-US" sz="1600" baseline="0" dirty="0" err="1" smtClean="0"/>
                        <a:t>Miscarrige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Soft Cheese, ready</a:t>
                      </a:r>
                      <a:r>
                        <a:rPr lang="en-US" sz="1600" baseline="0" dirty="0" smtClean="0"/>
                        <a:t> to eat deli meats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Heat ready</a:t>
                      </a:r>
                      <a:r>
                        <a:rPr lang="en-US" sz="1600" baseline="0" dirty="0" smtClean="0"/>
                        <a:t> to eat meats to steaming, avoid likely foods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on Food Intoxication and Food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133601"/>
          </a:xfrm>
        </p:spPr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education-portal.com/academy/lesson/what-is-a-foodborne-illness-definition-and-common-types.html#lesson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(8:00min.)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Parasites: organisms that grow and feed on other organisms</a:t>
            </a:r>
          </a:p>
          <a:p>
            <a:pPr lvl="1"/>
            <a:r>
              <a:rPr lang="en-US" dirty="0" smtClean="0"/>
              <a:t>Comes form improperly cooked foods</a:t>
            </a:r>
          </a:p>
          <a:p>
            <a:r>
              <a:rPr lang="en-US" dirty="0" smtClean="0"/>
              <a:t>Viruses</a:t>
            </a:r>
          </a:p>
          <a:p>
            <a:pPr lvl="1"/>
            <a:r>
              <a:rPr lang="en-US" dirty="0" smtClean="0"/>
              <a:t>An infected person can pass it on form person to person</a:t>
            </a:r>
          </a:p>
          <a:p>
            <a:r>
              <a:rPr lang="en-US" dirty="0" smtClean="0"/>
              <a:t>Pesticides: Chemicals used to kill insects, animal pests, and weeds</a:t>
            </a:r>
          </a:p>
          <a:p>
            <a:pPr lvl="1"/>
            <a:r>
              <a:rPr lang="en-US" dirty="0" smtClean="0"/>
              <a:t>Can still be on foods if not stored or processed properly</a:t>
            </a:r>
          </a:p>
          <a:p>
            <a:r>
              <a:rPr lang="en-US" dirty="0" smtClean="0"/>
              <a:t>Natural Toxins</a:t>
            </a:r>
          </a:p>
          <a:p>
            <a:pPr lvl="1"/>
            <a:r>
              <a:rPr lang="en-US" dirty="0" smtClean="0"/>
              <a:t>Stuff found in mushrooms that are not safe and can cause death within hours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3162"/>
            <a:ext cx="3394841" cy="27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45" y="3530006"/>
            <a:ext cx="3394841" cy="271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0765" y="309670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Destroying Angel Mushroom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56586" y="623041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Cold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5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118</TotalTime>
  <Words>883</Words>
  <Application>Microsoft Office PowerPoint</Application>
  <PresentationFormat>On-screen Show (4:3)</PresentationFormat>
  <Paragraphs>148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Keeping Food Safe</vt:lpstr>
      <vt:lpstr>Chapter 25: Keeping Food Safe</vt:lpstr>
      <vt:lpstr>  </vt:lpstr>
      <vt:lpstr>Foodborne Illness</vt:lpstr>
      <vt:lpstr>Food Intoxication</vt:lpstr>
      <vt:lpstr>Food Infections</vt:lpstr>
      <vt:lpstr>  Common Food Intoxications and Infections</vt:lpstr>
      <vt:lpstr>Review on Food Intoxication and Food Infection</vt:lpstr>
      <vt:lpstr>Other Causes</vt:lpstr>
      <vt:lpstr>Government and Food Safety</vt:lpstr>
      <vt:lpstr>What you can do to prevent!</vt:lpstr>
      <vt:lpstr>Preventing Foodborne Illness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Food Safe</dc:title>
  <dc:creator>Joshua Cenderelli</dc:creator>
  <cp:lastModifiedBy>ERICSSON, DENISE</cp:lastModifiedBy>
  <cp:revision>13</cp:revision>
  <dcterms:created xsi:type="dcterms:W3CDTF">2014-02-21T14:18:19Z</dcterms:created>
  <dcterms:modified xsi:type="dcterms:W3CDTF">2014-03-25T19:25:53Z</dcterms:modified>
</cp:coreProperties>
</file>